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4" r:id="rId5"/>
  </p:sldIdLst>
  <p:sldSz cx="7772400" cy="10058400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144" userDrawn="1">
          <p15:clr>
            <a:srgbClr val="A4A3A4"/>
          </p15:clr>
        </p15:guide>
        <p15:guide id="2" pos="4752" userDrawn="1">
          <p15:clr>
            <a:srgbClr val="A4A3A4"/>
          </p15:clr>
        </p15:guide>
        <p15:guide id="3" orient="horz" pos="168" userDrawn="1">
          <p15:clr>
            <a:srgbClr val="A4A3A4"/>
          </p15:clr>
        </p15:guide>
        <p15:guide id="4" orient="horz" pos="61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75600"/>
    <a:srgbClr val="FFFFFF"/>
    <a:srgbClr val="A93212"/>
    <a:srgbClr val="7FC7CA"/>
    <a:srgbClr val="FC4871"/>
    <a:srgbClr val="C3BCB5"/>
    <a:srgbClr val="BFBFBF"/>
    <a:srgbClr val="333030"/>
    <a:srgbClr val="BAC7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2004" y="28"/>
      </p:cViewPr>
      <p:guideLst>
        <p:guide pos="144"/>
        <p:guide pos="4752"/>
        <p:guide orient="horz" pos="168"/>
        <p:guide orient="horz" pos="619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785E6B92-32A4-2224-47A1-AA239327AAB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278063" y="261938"/>
            <a:ext cx="2003651" cy="94297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Insert Community/Café Logo</a:t>
            </a:r>
          </a:p>
        </p:txBody>
      </p:sp>
    </p:spTree>
    <p:extLst>
      <p:ext uri="{BB962C8B-B14F-4D97-AF65-F5344CB8AC3E}">
        <p14:creationId xmlns:p14="http://schemas.microsoft.com/office/powerpoint/2010/main" val="415399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7C5DD-EACD-4D8C-AA65-5E41549AB885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07514-CA05-4906-B4C3-3B9816445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436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7F14F2B2-D2BB-48DD-98B3-DDFC8752A944}"/>
              </a:ext>
            </a:extLst>
          </p:cNvPr>
          <p:cNvSpPr/>
          <p:nvPr/>
        </p:nvSpPr>
        <p:spPr>
          <a:xfrm>
            <a:off x="228600" y="118589"/>
            <a:ext cx="7315200" cy="874986"/>
          </a:xfrm>
          <a:prstGeom prst="rect">
            <a:avLst/>
          </a:prstGeom>
          <a:solidFill>
            <a:srgbClr val="375600"/>
          </a:solidFill>
          <a:ln w="25400" cap="flat">
            <a:noFill/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ctr">
            <a:noAutofit/>
          </a:bodyPr>
          <a:lstStyle/>
          <a:p>
            <a:pPr marL="0" marR="0" indent="0" algn="l" defTabSz="4572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2CF80B7-034A-40B7-A6C4-1B2EADC25C36}"/>
              </a:ext>
            </a:extLst>
          </p:cNvPr>
          <p:cNvSpPr txBox="1"/>
          <p:nvPr/>
        </p:nvSpPr>
        <p:spPr>
          <a:xfrm>
            <a:off x="5433425" y="9076836"/>
            <a:ext cx="2096086" cy="10310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b="1">
                <a:solidFill>
                  <a:srgbClr val="000000"/>
                </a:solidFill>
                <a:latin typeface="Century Gothic" panose="020B0502020202020204" pitchFamily="34" charset="0"/>
              </a:rPr>
              <a:t>Open 7 days a week</a:t>
            </a:r>
          </a:p>
          <a:p>
            <a:pPr algn="r"/>
            <a:r>
              <a:rPr lang="en-US" sz="1000">
                <a:solidFill>
                  <a:srgbClr val="000000"/>
                </a:solidFill>
                <a:latin typeface="Century Gothic" panose="020B0502020202020204" pitchFamily="34" charset="0"/>
              </a:rPr>
              <a:t>Breakfast  7 am – 9:30 am</a:t>
            </a:r>
          </a:p>
          <a:p>
            <a:pPr algn="r"/>
            <a:r>
              <a:rPr lang="en-US" sz="1000">
                <a:solidFill>
                  <a:srgbClr val="000000"/>
                </a:solidFill>
                <a:latin typeface="Century Gothic" panose="020B0502020202020204" pitchFamily="34" charset="0"/>
              </a:rPr>
              <a:t>Lunch 11 am –   2 pm</a:t>
            </a:r>
          </a:p>
          <a:p>
            <a:pPr algn="r"/>
            <a:r>
              <a:rPr lang="en-US" sz="1000">
                <a:solidFill>
                  <a:srgbClr val="000000"/>
                </a:solidFill>
                <a:latin typeface="Century Gothic" panose="020B0502020202020204" pitchFamily="34" charset="0"/>
              </a:rPr>
              <a:t>Dinner 2 pm-7 pm</a:t>
            </a:r>
          </a:p>
          <a:p>
            <a:pPr algn="r"/>
            <a:r>
              <a:rPr lang="en-US" sz="1000">
                <a:solidFill>
                  <a:srgbClr val="000000"/>
                </a:solidFill>
                <a:latin typeface="Century Gothic" panose="020B0502020202020204" pitchFamily="34" charset="0"/>
              </a:rPr>
              <a:t>Weekends 7 am- 2pm</a:t>
            </a:r>
          </a:p>
          <a:p>
            <a:pPr algn="r"/>
            <a:endParaRPr lang="en-US" sz="110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graphicFrame>
        <p:nvGraphicFramePr>
          <p:cNvPr id="30" name="Table 132">
            <a:extLst>
              <a:ext uri="{FF2B5EF4-FFF2-40B4-BE49-F238E27FC236}">
                <a16:creationId xmlns:a16="http://schemas.microsoft.com/office/drawing/2014/main" id="{162EE9D6-F7A8-415D-A2FD-540CC76B7C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79012896"/>
              </p:ext>
            </p:extLst>
          </p:nvPr>
        </p:nvGraphicFramePr>
        <p:xfrm>
          <a:off x="282062" y="1131721"/>
          <a:ext cx="7277573" cy="7945114"/>
        </p:xfrm>
        <a:graphic>
          <a:graphicData uri="http://schemas.openxmlformats.org/drawingml/2006/table">
            <a:tbl>
              <a:tblPr firstRow="1" bandRow="1"/>
              <a:tblGrid>
                <a:gridCol w="9672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89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24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09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089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189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58177"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endParaRPr sz="1200">
                        <a:solidFill>
                          <a:schemeClr val="bg1"/>
                        </a:solidFill>
                      </a:endParaRPr>
                    </a:p>
                  </a:txBody>
                  <a:tcPr marL="29948" marR="29948" marT="29948" marB="29948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12/22</a:t>
                      </a:r>
                    </a:p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Monday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29948" marR="29948" marT="29948" marB="29948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12/23</a:t>
                      </a:r>
                    </a:p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Tuesday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29948" marR="29948" marT="29948" marB="29948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12/24</a:t>
                      </a:r>
                    </a:p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Wednesday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29948" marR="29948" marT="29948" marB="29948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12/25</a:t>
                      </a:r>
                    </a:p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Thursday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29948" marR="29948" marT="29948" marB="29948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1" i="0" u="none" strike="noStrike" cap="none" spc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12/26</a:t>
                      </a:r>
                    </a:p>
                    <a:p>
                      <a:pPr algn="ctr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</a:rPr>
                        <a:t>Friday</a:t>
                      </a:r>
                      <a:endParaRPr sz="1400" b="1" dirty="0">
                        <a:solidFill>
                          <a:srgbClr val="FFFFFF"/>
                        </a:solidFill>
                      </a:endParaRPr>
                    </a:p>
                  </a:txBody>
                  <a:tcPr marL="29948" marR="29948" marT="29948" marB="29948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87357"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200" b="1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Breakfast</a:t>
                      </a:r>
                      <a:endParaRPr lang="en-US" sz="1200" b="1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>
                        <a:defRPr sz="1800"/>
                      </a:pPr>
                      <a:r>
                        <a:rPr lang="en-US" sz="1200" b="1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&amp;</a:t>
                      </a:r>
                    </a:p>
                    <a:p>
                      <a:pPr algn="ctr">
                        <a:defRPr sz="1800"/>
                      </a:pPr>
                      <a:r>
                        <a:rPr lang="en-US" sz="1200" b="1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Carve</a:t>
                      </a:r>
                      <a:endParaRPr sz="1200" b="1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BYO Breakfast Bowl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Meatloaf and Mashed Potatoes</a:t>
                      </a:r>
                      <a:endParaRPr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Biscuits and Gravy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Beef and Broccoli</a:t>
                      </a:r>
                      <a:endParaRPr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Waffle Wednesday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BBQ Chicken with Mac and Cheese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Merry Christmas!</a:t>
                      </a:r>
                      <a:endParaRPr sz="1200" b="1" dirty="0">
                        <a:solidFill>
                          <a:srgbClr val="FF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BYO </a:t>
                      </a:r>
                      <a:r>
                        <a:rPr lang="en-US" sz="1200" dirty="0" err="1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Omlette</a:t>
                      </a: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Chicken Pot Pie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99860"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2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Soup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</a:rPr>
                        <a:t>White Chicken Chili</a:t>
                      </a:r>
                      <a:endParaRPr sz="1200" b="0" dirty="0">
                        <a:solidFill>
                          <a:srgbClr val="000000"/>
                        </a:solidFill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200" b="0" dirty="0"/>
                        <a:t>Cheeseburger Chowder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200" dirty="0"/>
                        <a:t>Chicken Tortilla</a:t>
                      </a:r>
                      <a:endParaRPr sz="1200" b="1" dirty="0"/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</a:rPr>
                        <a:t>Café Grills will be open 7:00am-2:00pm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r>
                        <a:rPr lang="en-US" sz="1200" dirty="0"/>
                        <a:t>Broccoli Cheese</a:t>
                      </a:r>
                    </a:p>
                    <a:p>
                      <a:pPr algn="ctr" defTabSz="457200">
                        <a:defRPr sz="800">
                          <a:latin typeface="Century Gothic"/>
                          <a:ea typeface="Century Gothic"/>
                          <a:cs typeface="Century Gothic"/>
                          <a:sym typeface="Century Gothic"/>
                        </a:defRPr>
                      </a:pPr>
                      <a:endParaRPr lang="en-US" sz="1200" b="1" dirty="0"/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99860"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2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Market Deli</a:t>
                      </a:r>
                      <a:endParaRPr lang="en-US" sz="1200" b="1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>
                        <a:defRPr sz="1800"/>
                      </a:pPr>
                      <a:r>
                        <a:rPr lang="en-US" sz="12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&amp;</a:t>
                      </a:r>
                    </a:p>
                    <a:p>
                      <a:pPr algn="ctr">
                        <a:defRPr sz="1800"/>
                      </a:pPr>
                      <a:r>
                        <a:rPr lang="en-US" sz="1200" b="1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The Oven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Chicken Cordon Bleu Sandwich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b="0" dirty="0">
                        <a:solidFill>
                          <a:srgbClr val="00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Cajun Chicken Sausage Penne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Italian Sandwich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Five Cheese Baked Ziti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BYO Sandwich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Stuffed Shells Florentine</a:t>
                      </a:r>
                      <a:endParaRPr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Christmas Meal Available</a:t>
                      </a:r>
                    </a:p>
                    <a:p>
                      <a:pPr algn="ctr" defTabSz="457200">
                        <a:defRPr sz="1800"/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11:00am-2:00pm</a:t>
                      </a:r>
                      <a:endParaRPr sz="1200" b="1" dirty="0">
                        <a:solidFill>
                          <a:srgbClr val="FF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Supreme Pizza</a:t>
                      </a:r>
                    </a:p>
                    <a:p>
                      <a:pPr algn="ctr" defTabSz="457200">
                        <a:defRPr sz="1800"/>
                      </a:pPr>
                      <a:endParaRPr lang="en-US"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  <a:p>
                      <a:pPr algn="ctr" defTabSz="457200">
                        <a:defRPr sz="1800"/>
                      </a:pPr>
                      <a:r>
                        <a:rPr lang="en-US" sz="120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Chef’s Choice Lasagna</a:t>
                      </a:r>
                      <a:endParaRPr sz="1200" dirty="0"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3BCB5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99860"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>
                        <a:defRPr sz="1800"/>
                      </a:pPr>
                      <a:r>
                        <a:rPr sz="1200" b="1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Chef’s Table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endParaRPr sz="1200" b="1" dirty="0">
                        <a:solidFill>
                          <a:srgbClr val="0070C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algn="ctr" defTabSz="457200">
                        <a:defRPr sz="1800"/>
                      </a:pPr>
                      <a:r>
                        <a:rPr lang="en-US" sz="1200" b="0" dirty="0"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Tacos</a:t>
                      </a:r>
                      <a:endParaRPr lang="en-US" sz="1200" b="0" dirty="0">
                        <a:solidFill>
                          <a:srgbClr val="FF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Gyros</a:t>
                      </a:r>
                      <a:endParaRPr lang="en-US" sz="1200" dirty="0">
                        <a:solidFill>
                          <a:srgbClr val="FF0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marL="0" indent="0" algn="ctr" defTabSz="457200">
                        <a:defRPr sz="1800"/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In MFB</a:t>
                      </a:r>
                    </a:p>
                    <a:p>
                      <a:pPr marL="0" indent="0" algn="ctr" defTabSz="457200">
                        <a:defRPr sz="1800"/>
                      </a:pPr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Cafe</a:t>
                      </a: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1pPr>
                      <a:lvl2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2pPr>
                      <a:lvl3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3pPr>
                      <a:lvl4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4pPr>
                      <a:lvl5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5pPr>
                      <a:lvl6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6pPr>
                      <a:lvl7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7pPr>
                      <a:lvl8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8pPr>
                      <a:lvl9pPr marL="0" marR="0" indent="0" algn="r" defTabSz="457200" rtl="0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200" b="0" i="0" u="none" strike="noStrike" cap="none" spc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uFillTx/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lvl9pPr>
                    </a:lstStyle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endParaRPr lang="en-US" sz="1200" b="1" dirty="0">
                        <a:solidFill>
                          <a:srgbClr val="FFC000"/>
                        </a:solidFill>
                        <a:latin typeface="Century Gothic"/>
                        <a:ea typeface="Century Gothic"/>
                        <a:cs typeface="Century Gothic"/>
                        <a:sym typeface="Century Gothic"/>
                      </a:endParaRPr>
                    </a:p>
                  </a:txBody>
                  <a:tcPr marL="0" marR="0" marT="0" marB="0" anchor="ctr" horzOverflow="overflow">
                    <a:lnL w="12700" cap="flat">
                      <a:noFill/>
                      <a:prstDash val="solid"/>
                      <a:round/>
                    </a:lnL>
                    <a:lnR w="12700" cap="flat">
                      <a:noFill/>
                      <a:prstDash val="solid"/>
                      <a:round/>
                    </a:lnR>
                    <a:lnT w="12700" cap="flat">
                      <a:noFill/>
                      <a:prstDash val="solid"/>
                      <a:round/>
                    </a:lnT>
                    <a:lnB w="12700" cap="flat">
                      <a:noFill/>
                      <a:prstDash val="solid"/>
                      <a:round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7" name="Shape 131">
            <a:extLst>
              <a:ext uri="{FF2B5EF4-FFF2-40B4-BE49-F238E27FC236}">
                <a16:creationId xmlns:a16="http://schemas.microsoft.com/office/drawing/2014/main" id="{5DEFDEE7-09B7-4055-BE0E-1F3B73BA8C5A}"/>
              </a:ext>
            </a:extLst>
          </p:cNvPr>
          <p:cNvSpPr/>
          <p:nvPr/>
        </p:nvSpPr>
        <p:spPr>
          <a:xfrm>
            <a:off x="453837" y="409843"/>
            <a:ext cx="5600122" cy="5386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rIns="45719">
            <a:spAutoFit/>
          </a:bodyPr>
          <a:lstStyle/>
          <a:p>
            <a:pPr defTabSz="685800">
              <a:defRPr sz="29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9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MFB Kitchen &amp; Cafe</a:t>
            </a:r>
            <a:endParaRPr sz="2900" b="1">
              <a:solidFill>
                <a:srgbClr val="FFFFF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" name="Shape 131">
            <a:extLst>
              <a:ext uri="{FF2B5EF4-FFF2-40B4-BE49-F238E27FC236}">
                <a16:creationId xmlns:a16="http://schemas.microsoft.com/office/drawing/2014/main" id="{4903E8C9-E89A-4247-B05F-D9D8D777A285}"/>
              </a:ext>
            </a:extLst>
          </p:cNvPr>
          <p:cNvSpPr/>
          <p:nvPr/>
        </p:nvSpPr>
        <p:spPr>
          <a:xfrm>
            <a:off x="5029200" y="466038"/>
            <a:ext cx="2289363" cy="4001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5719" tIns="45720" rIns="45719" bIns="45720" anchor="ctr">
            <a:spAutoFit/>
          </a:bodyPr>
          <a:lstStyle/>
          <a:p>
            <a:pPr algn="r" defTabSz="685800">
              <a:defRPr sz="29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en-US" sz="2000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December 2025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3702B72-EE3E-59BC-CA0E-40C5B35E55CD}"/>
              </a:ext>
            </a:extLst>
          </p:cNvPr>
          <p:cNvGrpSpPr/>
          <p:nvPr/>
        </p:nvGrpSpPr>
        <p:grpSpPr>
          <a:xfrm>
            <a:off x="242889" y="9353127"/>
            <a:ext cx="3347453" cy="544604"/>
            <a:chOff x="233948" y="9339625"/>
            <a:chExt cx="3347453" cy="544604"/>
          </a:xfrm>
        </p:grpSpPr>
        <p:grpSp>
          <p:nvGrpSpPr>
            <p:cNvPr id="38" name="Group 35">
              <a:extLst>
                <a:ext uri="{FF2B5EF4-FFF2-40B4-BE49-F238E27FC236}">
                  <a16:creationId xmlns:a16="http://schemas.microsoft.com/office/drawing/2014/main" id="{E7CEF343-05B0-4FA5-96E3-5F7750B5801D}"/>
                </a:ext>
              </a:extLst>
            </p:cNvPr>
            <p:cNvGrpSpPr/>
            <p:nvPr/>
          </p:nvGrpSpPr>
          <p:grpSpPr>
            <a:xfrm>
              <a:off x="695620" y="9339625"/>
              <a:ext cx="2885781" cy="544604"/>
              <a:chOff x="395516" y="3"/>
              <a:chExt cx="2885780" cy="544602"/>
            </a:xfrm>
          </p:grpSpPr>
          <p:pic>
            <p:nvPicPr>
              <p:cNvPr id="40" name="Picture 37" descr="Picture 37">
                <a:extLst>
                  <a:ext uri="{FF2B5EF4-FFF2-40B4-BE49-F238E27FC236}">
                    <a16:creationId xmlns:a16="http://schemas.microsoft.com/office/drawing/2014/main" id="{2C980258-0B7F-4B44-8949-65D7B9FFD4C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rcRect l="50585"/>
              <a:stretch>
                <a:fillRect/>
              </a:stretch>
            </p:blipFill>
            <p:spPr>
              <a:xfrm>
                <a:off x="428921" y="198063"/>
                <a:ext cx="2818973" cy="34654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41" name="Picture 38" descr="Picture 38">
                <a:extLst>
                  <a:ext uri="{FF2B5EF4-FFF2-40B4-BE49-F238E27FC236}">
                    <a16:creationId xmlns:a16="http://schemas.microsoft.com/office/drawing/2014/main" id="{604E4C76-FD42-45AC-BF3A-CFFB2FC8905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rcRect r="49415" b="1"/>
              <a:stretch>
                <a:fillRect/>
              </a:stretch>
            </p:blipFill>
            <p:spPr>
              <a:xfrm>
                <a:off x="395516" y="3"/>
                <a:ext cx="2885780" cy="346539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  <p:pic>
          <p:nvPicPr>
            <p:cNvPr id="29" name="Picture 28" descr="A green circle with white text&#10;&#10;Description automatically generated">
              <a:extLst>
                <a:ext uri="{FF2B5EF4-FFF2-40B4-BE49-F238E27FC236}">
                  <a16:creationId xmlns:a16="http://schemas.microsoft.com/office/drawing/2014/main" id="{D2600395-C74D-6C09-F48F-7AD77065FAD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3948" y="9369410"/>
              <a:ext cx="461672" cy="460390"/>
            </a:xfrm>
            <a:prstGeom prst="rect">
              <a:avLst/>
            </a:prstGeom>
          </p:spPr>
        </p:pic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4681D022-E091-9808-A2A4-D65D5CE52D7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077617" y="4271371"/>
            <a:ext cx="711680" cy="39386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27C1AC4-7E64-77E4-258C-D59DA8BF7FB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5599" y="5387723"/>
            <a:ext cx="778281" cy="3007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5307D595-216C-C391-8ABE-DC69094253C3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3281" y="5811115"/>
            <a:ext cx="812769" cy="313673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C224BC3C-C840-FE7E-907F-9BCA9DACA73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9966" y="5688423"/>
            <a:ext cx="436365" cy="436365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D4EB3C67-7FAB-4FAA-D2B2-045FABE8AB3E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6232" y="5063181"/>
            <a:ext cx="507962" cy="51431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53F7AA14-2CD8-BB77-7B74-E6DF96B8CAE2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2503" y="4594188"/>
            <a:ext cx="650107" cy="266789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A26ADDC6-C94A-7208-FFB2-F25605578D7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6232" y="4200309"/>
            <a:ext cx="687163" cy="282949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10691EDC-BFD9-8422-0127-9B27EAB1487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3333" y="5031803"/>
            <a:ext cx="559161" cy="541619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3865EC3-D5CF-67AE-C93C-9B39B4EFF7BB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9494" y="2698147"/>
            <a:ext cx="700637" cy="700637"/>
          </a:xfrm>
          <a:prstGeom prst="rect">
            <a:avLst/>
          </a:prstGeom>
        </p:spPr>
      </p:pic>
      <p:pic>
        <p:nvPicPr>
          <p:cNvPr id="39" name="Picture 38" descr="Text&#10;&#10;Description automatically generated">
            <a:extLst>
              <a:ext uri="{FF2B5EF4-FFF2-40B4-BE49-F238E27FC236}">
                <a16:creationId xmlns:a16="http://schemas.microsoft.com/office/drawing/2014/main" id="{97AFFF51-255C-3708-2B48-799C8FADEAE5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802" y="6277516"/>
            <a:ext cx="715519" cy="583016"/>
          </a:xfrm>
          <a:prstGeom prst="rect">
            <a:avLst/>
          </a:prstGeom>
        </p:spPr>
      </p:pic>
      <p:pic>
        <p:nvPicPr>
          <p:cNvPr id="42" name="Picture 41" descr="A picture containing chart&#10;&#10;Description automatically generated">
            <a:extLst>
              <a:ext uri="{FF2B5EF4-FFF2-40B4-BE49-F238E27FC236}">
                <a16:creationId xmlns:a16="http://schemas.microsoft.com/office/drawing/2014/main" id="{362972A8-486B-AAA0-47D0-D5BAACAC30E6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4538" y="6292977"/>
            <a:ext cx="726119" cy="583016"/>
          </a:xfrm>
          <a:prstGeom prst="rect">
            <a:avLst/>
          </a:prstGeom>
        </p:spPr>
      </p:pic>
      <p:pic>
        <p:nvPicPr>
          <p:cNvPr id="45" name="Picture 44" descr="A green circle with white text&#10;&#10;Description automatically generated">
            <a:extLst>
              <a:ext uri="{FF2B5EF4-FFF2-40B4-BE49-F238E27FC236}">
                <a16:creationId xmlns:a16="http://schemas.microsoft.com/office/drawing/2014/main" id="{9CD605B7-8540-81C1-3E3E-29ACE619E9A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4362" y="4765467"/>
            <a:ext cx="461672" cy="460390"/>
          </a:xfrm>
          <a:prstGeom prst="rect">
            <a:avLst/>
          </a:prstGeom>
        </p:spPr>
      </p:pic>
      <p:pic>
        <p:nvPicPr>
          <p:cNvPr id="46" name="Picture 45" descr="A picture containing text, screenshot, font, graphic design&#10;&#10;Description automatically generated">
            <a:extLst>
              <a:ext uri="{FF2B5EF4-FFF2-40B4-BE49-F238E27FC236}">
                <a16:creationId xmlns:a16="http://schemas.microsoft.com/office/drawing/2014/main" id="{887DC65A-22EB-7487-B4CB-29504F94AC25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84" y="409843"/>
            <a:ext cx="2599399" cy="2096295"/>
          </a:xfrm>
          <a:prstGeom prst="rect">
            <a:avLst/>
          </a:prstGeom>
        </p:spPr>
      </p:pic>
      <p:pic>
        <p:nvPicPr>
          <p:cNvPr id="3" name="Picture 2" descr="A picture containing sketch, text, drawing, handwriting&#10;&#10;Description automatically generated">
            <a:extLst>
              <a:ext uri="{FF2B5EF4-FFF2-40B4-BE49-F238E27FC236}">
                <a16:creationId xmlns:a16="http://schemas.microsoft.com/office/drawing/2014/main" id="{34CED65D-4273-A6ED-64CB-1A152FE01BD4}"/>
              </a:ext>
            </a:extLst>
          </p:cNvPr>
          <p:cNvPicPr>
            <a:picLocks noChangeAspect="1"/>
          </p:cNvPicPr>
          <p:nvPr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668" b="25926"/>
          <a:stretch/>
        </p:blipFill>
        <p:spPr>
          <a:xfrm>
            <a:off x="7986965" y="3499295"/>
            <a:ext cx="955854" cy="571612"/>
          </a:xfrm>
          <a:prstGeom prst="rect">
            <a:avLst/>
          </a:prstGeom>
        </p:spPr>
      </p:pic>
      <p:pic>
        <p:nvPicPr>
          <p:cNvPr id="6" name="Picture 5" descr="A picture containing font, graphics, typography, logo&#10;&#10;Description automatically generated">
            <a:extLst>
              <a:ext uri="{FF2B5EF4-FFF2-40B4-BE49-F238E27FC236}">
                <a16:creationId xmlns:a16="http://schemas.microsoft.com/office/drawing/2014/main" id="{DCDCB170-9726-FF65-CD76-1C9A9E112773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8985" y="2948013"/>
            <a:ext cx="791814" cy="30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714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nidine">
      <a:dk1>
        <a:srgbClr val="00334D"/>
      </a:dk1>
      <a:lt1>
        <a:srgbClr val="CCC6C0"/>
      </a:lt1>
      <a:dk2>
        <a:srgbClr val="333030"/>
      </a:dk2>
      <a:lt2>
        <a:srgbClr val="F3EBE4"/>
      </a:lt2>
      <a:accent1>
        <a:srgbClr val="00B8BC"/>
      </a:accent1>
      <a:accent2>
        <a:srgbClr val="0094DF"/>
      </a:accent2>
      <a:accent3>
        <a:srgbClr val="9CC600"/>
      </a:accent3>
      <a:accent4>
        <a:srgbClr val="FBAA19"/>
      </a:accent4>
      <a:accent5>
        <a:srgbClr val="FF755D"/>
      </a:accent5>
      <a:accent6>
        <a:srgbClr val="F05D7F"/>
      </a:accent6>
      <a:hlink>
        <a:srgbClr val="0094DF"/>
      </a:hlink>
      <a:folHlink>
        <a:srgbClr val="00B8BC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3B301F4124C2459CADA54799B0D300" ma:contentTypeVersion="15" ma:contentTypeDescription="Create a new document." ma:contentTypeScope="" ma:versionID="a57312eaf5189a22287bac85ae9c886e">
  <xsd:schema xmlns:xsd="http://www.w3.org/2001/XMLSchema" xmlns:xs="http://www.w3.org/2001/XMLSchema" xmlns:p="http://schemas.microsoft.com/office/2006/metadata/properties" xmlns:ns3="88a9a7a2-03cc-404e-8952-d3ea1602655e" xmlns:ns4="7c98c00c-ec5e-48df-a822-8a26bc642665" targetNamespace="http://schemas.microsoft.com/office/2006/metadata/properties" ma:root="true" ma:fieldsID="0cb95a33e6fd2ee739646d0d8adcf25f" ns3:_="" ns4:_="">
    <xsd:import namespace="88a9a7a2-03cc-404e-8952-d3ea1602655e"/>
    <xsd:import namespace="7c98c00c-ec5e-48df-a822-8a26bc642665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_activity" minOccurs="0"/>
                <xsd:element ref="ns4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a9a7a2-03cc-404e-8952-d3ea1602655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98c00c-ec5e-48df-a822-8a26bc6426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c98c00c-ec5e-48df-a822-8a26bc642665" xsi:nil="true"/>
  </documentManagement>
</p:properties>
</file>

<file path=customXml/itemProps1.xml><?xml version="1.0" encoding="utf-8"?>
<ds:datastoreItem xmlns:ds="http://schemas.openxmlformats.org/officeDocument/2006/customXml" ds:itemID="{F5F68BCC-E90C-4752-98D4-DD1B5CD42644}">
  <ds:schemaRefs>
    <ds:schemaRef ds:uri="7c98c00c-ec5e-48df-a822-8a26bc642665"/>
    <ds:schemaRef ds:uri="88a9a7a2-03cc-404e-8952-d3ea1602655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F02C951C-964C-4576-9EB0-E69FBA8EDE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644654E-7A65-42C9-BBC7-3E4D04F7AD72}">
  <ds:schemaRefs>
    <ds:schemaRef ds:uri="http://purl.org/dc/dcmitype/"/>
    <ds:schemaRef ds:uri="http://purl.org/dc/elements/1.1/"/>
    <ds:schemaRef ds:uri="88a9a7a2-03cc-404e-8952-d3ea1602655e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7c98c00c-ec5e-48df-a822-8a26bc642665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cd62b7dd-4b48-44bd-90e7-e143a22c8ead}" enabled="0" method="" siteId="{cd62b7dd-4b48-44bd-90e7-e143a22c8ea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6948</TotalTime>
  <Words>129</Words>
  <Application>Microsoft Office PowerPoint</Application>
  <PresentationFormat>Custom</PresentationFormat>
  <Paragraphs>62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Company>Compass Group, NAD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Schoepf, Marlene</dc:creator>
  <cp:lastModifiedBy>Glowinski, Jonathan</cp:lastModifiedBy>
  <cp:revision>13</cp:revision>
  <cp:lastPrinted>2025-05-30T13:09:49Z</cp:lastPrinted>
  <dcterms:created xsi:type="dcterms:W3CDTF">2020-10-27T12:59:36Z</dcterms:created>
  <dcterms:modified xsi:type="dcterms:W3CDTF">2025-12-02T19:44:22Z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0x010100B23B301F4124C2459CADA54799B0D300</vt:lpwstr>
  </property>
</Properties>
</file>